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57" r:id="rId4"/>
    <p:sldId id="269" r:id="rId5"/>
    <p:sldId id="258" r:id="rId6"/>
    <p:sldId id="259" r:id="rId7"/>
    <p:sldId id="270" r:id="rId8"/>
    <p:sldId id="260" r:id="rId9"/>
    <p:sldId id="261" r:id="rId10"/>
    <p:sldId id="262" r:id="rId11"/>
    <p:sldId id="264"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4E54D5F8-6C87-40B4-AB80-632877CC1397}" type="datetimeFigureOut">
              <a:rPr lang="en-IN" smtClean="0"/>
              <a:pPr/>
              <a:t>14/09/2020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p14="http://schemas.microsoft.com/office/powerpoint/2010/main" val="4178882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E54D5F8-6C87-40B4-AB80-632877CC1397}" type="datetimeFigureOut">
              <a:rPr lang="en-IN" smtClean="0"/>
              <a:pPr/>
              <a:t>14/09/2020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p14="http://schemas.microsoft.com/office/powerpoint/2010/main" val="1489593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E54D5F8-6C87-40B4-AB80-632877CC1397}" type="datetimeFigureOut">
              <a:rPr lang="en-IN" smtClean="0"/>
              <a:pPr/>
              <a:t>14/09/2020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p14="http://schemas.microsoft.com/office/powerpoint/2010/main" val="4126366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4E54D5F8-6C87-40B4-AB80-632877CC1397}" type="datetimeFigureOut">
              <a:rPr lang="en-IN" smtClean="0"/>
              <a:pPr/>
              <a:t>14/09/2020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p14="http://schemas.microsoft.com/office/powerpoint/2010/main" val="978888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54D5F8-6C87-40B4-AB80-632877CC1397}" type="datetimeFigureOut">
              <a:rPr lang="en-IN" smtClean="0"/>
              <a:pPr/>
              <a:t>14/09/2020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p14="http://schemas.microsoft.com/office/powerpoint/2010/main" val="1420118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4E54D5F8-6C87-40B4-AB80-632877CC1397}" type="datetimeFigureOut">
              <a:rPr lang="en-IN" smtClean="0"/>
              <a:pPr/>
              <a:t>14/09/2020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p14="http://schemas.microsoft.com/office/powerpoint/2010/main" val="3042886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4E54D5F8-6C87-40B4-AB80-632877CC1397}" type="datetimeFigureOut">
              <a:rPr lang="en-IN" smtClean="0"/>
              <a:pPr/>
              <a:t>14/09/2020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p14="http://schemas.microsoft.com/office/powerpoint/2010/main" val="1387742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4E54D5F8-6C87-40B4-AB80-632877CC1397}" type="datetimeFigureOut">
              <a:rPr lang="en-IN" smtClean="0"/>
              <a:pPr/>
              <a:t>14/09/2020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p14="http://schemas.microsoft.com/office/powerpoint/2010/main" val="3240852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54D5F8-6C87-40B4-AB80-632877CC1397}" type="datetimeFigureOut">
              <a:rPr lang="en-IN" smtClean="0"/>
              <a:pPr/>
              <a:t>14/09/2020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p14="http://schemas.microsoft.com/office/powerpoint/2010/main" val="486593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54D5F8-6C87-40B4-AB80-632877CC1397}" type="datetimeFigureOut">
              <a:rPr lang="en-IN" smtClean="0"/>
              <a:pPr/>
              <a:t>14/09/2020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p14="http://schemas.microsoft.com/office/powerpoint/2010/main" val="12616092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54D5F8-6C87-40B4-AB80-632877CC1397}" type="datetimeFigureOut">
              <a:rPr lang="en-IN" smtClean="0"/>
              <a:pPr/>
              <a:t>14/09/2020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AD06F85-EEE7-41E4-89D1-F4B2FABF148C}" type="slidenum">
              <a:rPr lang="en-IN" smtClean="0"/>
              <a:pPr/>
              <a:t>‹#›</a:t>
            </a:fld>
            <a:endParaRPr lang="en-IN"/>
          </a:p>
        </p:txBody>
      </p:sp>
    </p:spTree>
    <p:extLst>
      <p:ext uri="{BB962C8B-B14F-4D97-AF65-F5344CB8AC3E}">
        <p14:creationId xmlns:p14="http://schemas.microsoft.com/office/powerpoint/2010/main" val="1735021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54D5F8-6C87-40B4-AB80-632877CC1397}" type="datetimeFigureOut">
              <a:rPr lang="en-IN" smtClean="0"/>
              <a:pPr/>
              <a:t>14/09/2020</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D06F85-EEE7-41E4-89D1-F4B2FABF148C}" type="slidenum">
              <a:rPr lang="en-IN" smtClean="0"/>
              <a:pPr/>
              <a:t>‹#›</a:t>
            </a:fld>
            <a:endParaRPr lang="en-IN"/>
          </a:p>
        </p:txBody>
      </p:sp>
    </p:spTree>
    <p:extLst>
      <p:ext uri="{BB962C8B-B14F-4D97-AF65-F5344CB8AC3E}">
        <p14:creationId xmlns:p14="http://schemas.microsoft.com/office/powerpoint/2010/main" val="17336634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N" sz="4400" dirty="0" smtClean="0"/>
              <a:t>Is it Possible to Create a Public Library Map for India: A Discussion of Issues</a:t>
            </a:r>
            <a:br>
              <a:rPr lang="en-IN" sz="4400" dirty="0" smtClean="0"/>
            </a:br>
            <a:r>
              <a:rPr lang="en-IN" sz="4400" dirty="0" smtClean="0"/>
              <a:t/>
            </a:r>
            <a:br>
              <a:rPr lang="en-IN" sz="4400" dirty="0" smtClean="0"/>
            </a:br>
            <a:r>
              <a:rPr lang="en-IN" sz="2200" dirty="0" smtClean="0"/>
              <a:t>by P R Goswami</a:t>
            </a:r>
            <a:endParaRPr lang="en-IN" sz="2200" dirty="0"/>
          </a:p>
        </p:txBody>
      </p:sp>
      <p:sp>
        <p:nvSpPr>
          <p:cNvPr id="3" name="Subtitle 2"/>
          <p:cNvSpPr>
            <a:spLocks noGrp="1"/>
          </p:cNvSpPr>
          <p:nvPr>
            <p:ph type="subTitle" idx="1"/>
          </p:nvPr>
        </p:nvSpPr>
        <p:spPr/>
        <p:txBody>
          <a:bodyPr>
            <a:normAutofit fontScale="92500"/>
          </a:bodyPr>
          <a:lstStyle/>
          <a:p>
            <a:pPr marL="342900" indent="-342900" algn="l"/>
            <a:r>
              <a:rPr lang="en-IN" dirty="0" smtClean="0"/>
              <a:t>MAP: A Diagrammatic Representation of an Area of Land or Sea Showing Physical Features, Cities Roads etc.</a:t>
            </a:r>
          </a:p>
          <a:p>
            <a:pPr marL="342900" indent="-342900" algn="l"/>
            <a:r>
              <a:rPr lang="en-IN" dirty="0" smtClean="0"/>
              <a:t>Cultural Mapping has been recognised by the UNESCO as a crucial tool and technique in preserving the world’s intangible and tangible cultural assets.</a:t>
            </a:r>
          </a:p>
        </p:txBody>
      </p:sp>
    </p:spTree>
    <p:extLst>
      <p:ext uri="{BB962C8B-B14F-4D97-AF65-F5344CB8AC3E}">
        <p14:creationId xmlns:p14="http://schemas.microsoft.com/office/powerpoint/2010/main" val="1868368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Why Library Statistics is Important?</a:t>
            </a:r>
            <a:endParaRPr lang="en-IN" dirty="0"/>
          </a:p>
        </p:txBody>
      </p:sp>
      <p:sp>
        <p:nvSpPr>
          <p:cNvPr id="3" name="Content Placeholder 2"/>
          <p:cNvSpPr>
            <a:spLocks noGrp="1"/>
          </p:cNvSpPr>
          <p:nvPr>
            <p:ph idx="1"/>
          </p:nvPr>
        </p:nvSpPr>
        <p:spPr/>
        <p:txBody>
          <a:bodyPr/>
          <a:lstStyle/>
          <a:p>
            <a:pPr>
              <a:buNone/>
            </a:pPr>
            <a:endParaRPr lang="en-IN" dirty="0" smtClean="0"/>
          </a:p>
          <a:p>
            <a:pPr>
              <a:buNone/>
            </a:pPr>
            <a:r>
              <a:rPr lang="en-IN" dirty="0" smtClean="0"/>
              <a:t>We live in a data driven society. For the purpose of writing grant applications we require statistics.</a:t>
            </a:r>
          </a:p>
          <a:p>
            <a:pPr>
              <a:buNone/>
            </a:pPr>
            <a:r>
              <a:rPr lang="en-IN" dirty="0" smtClean="0"/>
              <a:t>The survey results prepared for some other purposes can be used to derive qualitative data on libraries. Following are the examples:</a:t>
            </a:r>
          </a:p>
          <a:p>
            <a:pPr>
              <a:buNone/>
            </a:pPr>
            <a:endParaRPr lang="en-IN" dirty="0" smtClean="0"/>
          </a:p>
          <a:p>
            <a:r>
              <a:rPr lang="en-IN" dirty="0" smtClean="0"/>
              <a:t>National Readership Survey: To identify the readership pattern of newspapers and magazines.</a:t>
            </a:r>
          </a:p>
          <a:p>
            <a:r>
              <a:rPr lang="en-IN" dirty="0" smtClean="0"/>
              <a:t>National Family Health Survey: Data on media awareness</a:t>
            </a:r>
          </a:p>
        </p:txBody>
      </p:sp>
    </p:spTree>
    <p:extLst>
      <p:ext uri="{BB962C8B-B14F-4D97-AF65-F5344CB8AC3E}">
        <p14:creationId xmlns:p14="http://schemas.microsoft.com/office/powerpoint/2010/main" val="2077918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Time Use Survey: NSSO (Planned for the Period January- December 2019)</a:t>
            </a:r>
            <a:endParaRPr lang="en-IN" dirty="0"/>
          </a:p>
        </p:txBody>
      </p:sp>
      <p:sp>
        <p:nvSpPr>
          <p:cNvPr id="3" name="Content Placeholder 2"/>
          <p:cNvSpPr>
            <a:spLocks noGrp="1"/>
          </p:cNvSpPr>
          <p:nvPr>
            <p:ph idx="1"/>
          </p:nvPr>
        </p:nvSpPr>
        <p:spPr/>
        <p:txBody>
          <a:bodyPr/>
          <a:lstStyle/>
          <a:p>
            <a:pPr>
              <a:buNone/>
            </a:pPr>
            <a:endParaRPr lang="en-IN" dirty="0" smtClean="0"/>
          </a:p>
          <a:p>
            <a:r>
              <a:rPr lang="en-IN" dirty="0" smtClean="0"/>
              <a:t>Time Use Survey(TUS); It is intended to collect data on time dispositions of household members.</a:t>
            </a:r>
          </a:p>
          <a:p>
            <a:r>
              <a:rPr lang="en-IN" dirty="0" smtClean="0"/>
              <a:t>The objective is to measure participation of men, women and other groups of persons in paid and unpaid activities.</a:t>
            </a:r>
          </a:p>
          <a:p>
            <a:r>
              <a:rPr lang="en-IN" dirty="0" smtClean="0"/>
              <a:t>Approximately 10,000 households will be surveyed at all India level. This will provide information on time spent on learning, socializing, leisure activities, self care activities by the members of the households. </a:t>
            </a:r>
            <a:endParaRPr lang="en-IN" dirty="0"/>
          </a:p>
        </p:txBody>
      </p:sp>
    </p:spTree>
    <p:extLst>
      <p:ext uri="{BB962C8B-B14F-4D97-AF65-F5344CB8AC3E}">
        <p14:creationId xmlns:p14="http://schemas.microsoft.com/office/powerpoint/2010/main" val="773726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Concluding Remarks</a:t>
            </a:r>
            <a:endParaRPr lang="en-IN" dirty="0"/>
          </a:p>
        </p:txBody>
      </p:sp>
      <p:sp>
        <p:nvSpPr>
          <p:cNvPr id="3" name="Content Placeholder 2"/>
          <p:cNvSpPr>
            <a:spLocks noGrp="1"/>
          </p:cNvSpPr>
          <p:nvPr>
            <p:ph idx="1"/>
          </p:nvPr>
        </p:nvSpPr>
        <p:spPr/>
        <p:txBody>
          <a:bodyPr>
            <a:normAutofit fontScale="85000" lnSpcReduction="20000"/>
          </a:bodyPr>
          <a:lstStyle/>
          <a:p>
            <a:pPr>
              <a:buNone/>
            </a:pPr>
            <a:r>
              <a:rPr lang="en-IN" dirty="0" smtClean="0"/>
              <a:t> </a:t>
            </a:r>
          </a:p>
          <a:p>
            <a:r>
              <a:rPr lang="en-IN" dirty="0" smtClean="0"/>
              <a:t>This brief presentation has raised certain issues related to collection of data on libraries and library services.</a:t>
            </a:r>
          </a:p>
          <a:p>
            <a:r>
              <a:rPr lang="en-IN" dirty="0" smtClean="0"/>
              <a:t>One can say that all India surveys and censuses presently undertaken by government agencies like National Statistical Office, NSSO etc. can be utilised to collect baseline data on libraries.</a:t>
            </a:r>
          </a:p>
          <a:p>
            <a:pPr>
              <a:buNone/>
            </a:pPr>
            <a:r>
              <a:rPr lang="en-IN" dirty="0" smtClean="0"/>
              <a:t> [ e. g Unit level data on establishments or enterprises collected during Economic Census]</a:t>
            </a:r>
          </a:p>
          <a:p>
            <a:endParaRPr lang="en-IN" dirty="0" smtClean="0"/>
          </a:p>
          <a:p>
            <a:pPr>
              <a:buNone/>
            </a:pPr>
            <a:r>
              <a:rPr lang="en-IN" dirty="0" smtClean="0"/>
              <a:t>Ministry of Culture can discuss this possibility in data users’ conferences which are organised from before the start of any major statistical operation.</a:t>
            </a:r>
          </a:p>
          <a:p>
            <a:pPr>
              <a:buNone/>
            </a:pPr>
            <a:r>
              <a:rPr lang="en-IN" dirty="0" smtClean="0"/>
              <a:t>   </a:t>
            </a:r>
            <a:endParaRPr lang="en-IN" dirty="0"/>
          </a:p>
        </p:txBody>
      </p:sp>
    </p:spTree>
    <p:extLst>
      <p:ext uri="{BB962C8B-B14F-4D97-AF65-F5344CB8AC3E}">
        <p14:creationId xmlns:p14="http://schemas.microsoft.com/office/powerpoint/2010/main" val="1868186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Library Map of the World(LMW): IFLA Project</a:t>
            </a:r>
            <a:endParaRPr lang="en-IN" dirty="0"/>
          </a:p>
        </p:txBody>
      </p:sp>
      <p:sp>
        <p:nvSpPr>
          <p:cNvPr id="3" name="Content Placeholder 2"/>
          <p:cNvSpPr>
            <a:spLocks noGrp="1"/>
          </p:cNvSpPr>
          <p:nvPr>
            <p:ph idx="1"/>
          </p:nvPr>
        </p:nvSpPr>
        <p:spPr/>
        <p:txBody>
          <a:bodyPr>
            <a:normAutofit lnSpcReduction="10000"/>
          </a:bodyPr>
          <a:lstStyle/>
          <a:p>
            <a:pPr>
              <a:buNone/>
            </a:pPr>
            <a:r>
              <a:rPr lang="en-IN" dirty="0" smtClean="0"/>
              <a:t> </a:t>
            </a:r>
          </a:p>
          <a:p>
            <a:pPr>
              <a:buNone/>
            </a:pPr>
            <a:r>
              <a:rPr lang="en-IN" dirty="0" smtClean="0"/>
              <a:t>  2.1 Million Libraries Counted, 105 Countries Engaged, and 126 Organisations Contributed to the LMW Project. (Annual Report 2017)</a:t>
            </a:r>
          </a:p>
          <a:p>
            <a:pPr>
              <a:buNone/>
            </a:pPr>
            <a:endParaRPr lang="en-IN" dirty="0" smtClean="0"/>
          </a:p>
          <a:p>
            <a:pPr>
              <a:buNone/>
            </a:pPr>
            <a:r>
              <a:rPr lang="en-IN" dirty="0" smtClean="0"/>
              <a:t>   How Can IFLA Advocate at the Global, Regional, National Level When It Does Not Have the Basic Information About the Number and State of Libraries Across the World?  </a:t>
            </a:r>
          </a:p>
          <a:p>
            <a:pPr>
              <a:buNone/>
            </a:pPr>
            <a:r>
              <a:rPr lang="en-IN" dirty="0" smtClean="0"/>
              <a:t>   At its Launch in August 2017, WLIC 2017 in Wroclaw the IFLA Premiered a Section of LMW to Highlight How They Are Contributing to the U N Sustainable Development Goal.</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Advisory Committee for Libraries, 1959</a:t>
            </a:r>
            <a:endParaRPr lang="en-IN" dirty="0"/>
          </a:p>
        </p:txBody>
      </p:sp>
      <p:sp>
        <p:nvSpPr>
          <p:cNvPr id="3" name="Content Placeholder 2"/>
          <p:cNvSpPr>
            <a:spLocks noGrp="1"/>
          </p:cNvSpPr>
          <p:nvPr>
            <p:ph idx="1"/>
          </p:nvPr>
        </p:nvSpPr>
        <p:spPr/>
        <p:txBody>
          <a:bodyPr>
            <a:normAutofit/>
          </a:bodyPr>
          <a:lstStyle/>
          <a:p>
            <a:pPr>
              <a:buNone/>
            </a:pPr>
            <a:endParaRPr lang="en-IN" dirty="0" smtClean="0"/>
          </a:p>
          <a:p>
            <a:pPr>
              <a:buNone/>
            </a:pPr>
            <a:r>
              <a:rPr lang="en-IN" dirty="0" smtClean="0"/>
              <a:t>Number of Public Libraries in India: Perhaps for the first time the Advisory Committee on Libraries(1959) estimated that there were 1000 public libraries in India.</a:t>
            </a:r>
          </a:p>
          <a:p>
            <a:pPr>
              <a:buNone/>
            </a:pPr>
            <a:endParaRPr lang="en-IN" dirty="0" smtClean="0"/>
          </a:p>
          <a:p>
            <a:pPr>
              <a:buNone/>
            </a:pPr>
            <a:r>
              <a:rPr lang="en-IN" dirty="0" smtClean="0"/>
              <a:t>Most of these were subscription libraries. Any one interested to borrow books had to pay a monthly or annual subscription to avail this facility.</a:t>
            </a:r>
          </a:p>
          <a:p>
            <a:pPr>
              <a:buNone/>
            </a:pPr>
            <a:endParaRPr lang="en-IN" dirty="0"/>
          </a:p>
        </p:txBody>
      </p:sp>
    </p:spTree>
    <p:extLst>
      <p:ext uri="{BB962C8B-B14F-4D97-AF65-F5344CB8AC3E}">
        <p14:creationId xmlns:p14="http://schemas.microsoft.com/office/powerpoint/2010/main" val="1554482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Five Year Plan Started in 1952: Data Collection from the Field</a:t>
            </a:r>
            <a:endParaRPr lang="en-IN" dirty="0"/>
          </a:p>
        </p:txBody>
      </p:sp>
      <p:sp>
        <p:nvSpPr>
          <p:cNvPr id="3" name="Content Placeholder 2"/>
          <p:cNvSpPr>
            <a:spLocks noGrp="1"/>
          </p:cNvSpPr>
          <p:nvPr>
            <p:ph idx="1"/>
          </p:nvPr>
        </p:nvSpPr>
        <p:spPr/>
        <p:txBody>
          <a:bodyPr>
            <a:normAutofit/>
          </a:bodyPr>
          <a:lstStyle/>
          <a:p>
            <a:endParaRPr lang="en-IN" dirty="0" smtClean="0"/>
          </a:p>
          <a:p>
            <a:r>
              <a:rPr lang="en-IN" dirty="0" smtClean="0"/>
              <a:t>This period is called transition from ‘Book View’ to ‘Field View’ of a problem or development agenda.</a:t>
            </a:r>
          </a:p>
          <a:p>
            <a:r>
              <a:rPr lang="en-IN" dirty="0" smtClean="0"/>
              <a:t>Many New Statistical Surveys and Censuses started during this period.</a:t>
            </a:r>
          </a:p>
          <a:p>
            <a:r>
              <a:rPr lang="en-IN" dirty="0" smtClean="0"/>
              <a:t>Data collection programmes under the Census of India was expanded.</a:t>
            </a:r>
          </a:p>
          <a:p>
            <a:r>
              <a:rPr lang="en-IN" dirty="0" smtClean="0"/>
              <a:t>Annual Survey of Industries and National Sample Surveys were held in different part of India.</a:t>
            </a:r>
          </a:p>
          <a:p>
            <a:r>
              <a:rPr lang="en-IN" dirty="0" smtClean="0"/>
              <a:t>Social Statistics was not a priority area.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Recent Library Surveys</a:t>
            </a:r>
            <a:endParaRPr lang="en-IN" dirty="0"/>
          </a:p>
        </p:txBody>
      </p:sp>
      <p:sp>
        <p:nvSpPr>
          <p:cNvPr id="3" name="Content Placeholder 2"/>
          <p:cNvSpPr>
            <a:spLocks noGrp="1"/>
          </p:cNvSpPr>
          <p:nvPr>
            <p:ph idx="1"/>
          </p:nvPr>
        </p:nvSpPr>
        <p:spPr/>
        <p:txBody>
          <a:bodyPr>
            <a:normAutofit fontScale="40000" lnSpcReduction="20000"/>
          </a:bodyPr>
          <a:lstStyle/>
          <a:p>
            <a:pPr>
              <a:buNone/>
            </a:pPr>
            <a:endParaRPr lang="en-IN" dirty="0" smtClean="0"/>
          </a:p>
          <a:p>
            <a:pPr>
              <a:buNone/>
            </a:pPr>
            <a:r>
              <a:rPr lang="en-IN" sz="5900" dirty="0" smtClean="0"/>
              <a:t>The  Raja </a:t>
            </a:r>
            <a:r>
              <a:rPr lang="en-IN" sz="5900" dirty="0" err="1" smtClean="0"/>
              <a:t>Rammohun</a:t>
            </a:r>
            <a:r>
              <a:rPr lang="en-IN" sz="5900" dirty="0" smtClean="0"/>
              <a:t> Roy Library Foundation(RRRLF) was set up in 1972 for the development of public libraries in the country.</a:t>
            </a:r>
          </a:p>
          <a:p>
            <a:pPr>
              <a:buNone/>
            </a:pPr>
            <a:endParaRPr lang="en-IN" sz="5900" dirty="0" smtClean="0"/>
          </a:p>
          <a:p>
            <a:pPr>
              <a:buNone/>
            </a:pPr>
            <a:r>
              <a:rPr lang="en-IN" sz="5900" dirty="0" smtClean="0"/>
              <a:t>The RRRLF has made sporadic attempt to compile public library statistics by sponsoring surveys.</a:t>
            </a:r>
          </a:p>
          <a:p>
            <a:pPr>
              <a:buNone/>
            </a:pPr>
            <a:endParaRPr lang="en-IN" sz="5900" dirty="0" smtClean="0"/>
          </a:p>
          <a:p>
            <a:pPr>
              <a:buNone/>
            </a:pPr>
            <a:r>
              <a:rPr lang="en-IN" sz="5900" dirty="0" smtClean="0"/>
              <a:t>A major survey was conducted in the year 1999-2000 by a private agency I e A C Nielson ORG-MARG </a:t>
            </a:r>
            <a:r>
              <a:rPr lang="en-IN" sz="5900" dirty="0" err="1" smtClean="0"/>
              <a:t>Pvt</a:t>
            </a:r>
            <a:r>
              <a:rPr lang="en-IN" sz="5900" dirty="0" smtClean="0"/>
              <a:t> Ltd.</a:t>
            </a:r>
          </a:p>
          <a:p>
            <a:pPr>
              <a:buNone/>
            </a:pPr>
            <a:endParaRPr lang="en-IN" dirty="0" smtClean="0"/>
          </a:p>
          <a:p>
            <a:pPr>
              <a:buNone/>
            </a:pPr>
            <a:r>
              <a:rPr lang="en-IN" sz="5800" dirty="0" smtClean="0"/>
              <a:t>The Survey estimated that there were 54851 public libraries in the country.</a:t>
            </a:r>
          </a:p>
          <a:p>
            <a:pPr>
              <a:buNone/>
            </a:pPr>
            <a:endParaRPr lang="en-IN" i="1" dirty="0" smtClean="0"/>
          </a:p>
          <a:p>
            <a:pPr>
              <a:buNone/>
            </a:pPr>
            <a:r>
              <a:rPr lang="en-IN" dirty="0" smtClean="0"/>
              <a:t> </a:t>
            </a:r>
          </a:p>
        </p:txBody>
      </p:sp>
    </p:spTree>
    <p:extLst>
      <p:ext uri="{BB962C8B-B14F-4D97-AF65-F5344CB8AC3E}">
        <p14:creationId xmlns:p14="http://schemas.microsoft.com/office/powerpoint/2010/main" val="848130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Two Recent Surveys Conducted During 2017 and 2018</a:t>
            </a:r>
            <a:endParaRPr lang="en-IN" dirty="0"/>
          </a:p>
        </p:txBody>
      </p:sp>
      <p:sp>
        <p:nvSpPr>
          <p:cNvPr id="3" name="Content Placeholder 2"/>
          <p:cNvSpPr>
            <a:spLocks noGrp="1"/>
          </p:cNvSpPr>
          <p:nvPr>
            <p:ph idx="1"/>
          </p:nvPr>
        </p:nvSpPr>
        <p:spPr/>
        <p:txBody>
          <a:bodyPr>
            <a:normAutofit lnSpcReduction="10000"/>
          </a:bodyPr>
          <a:lstStyle/>
          <a:p>
            <a:r>
              <a:rPr lang="en-IN" dirty="0" smtClean="0"/>
              <a:t>ISPOS (for the IPLM) and IMRB(for the RRRLF) have conducted two qualitative surveys on public libraries</a:t>
            </a:r>
          </a:p>
          <a:p>
            <a:r>
              <a:rPr lang="en-IN" dirty="0" smtClean="0"/>
              <a:t>No estimate of number of public libraries has been provided in these surveys.</a:t>
            </a:r>
          </a:p>
          <a:p>
            <a:pPr>
              <a:buNone/>
            </a:pPr>
            <a:r>
              <a:rPr lang="en-IN" dirty="0" smtClean="0"/>
              <a:t>Some positive sign regarding the popularity or social importance of public libraries could be derived from these two surveys.</a:t>
            </a:r>
          </a:p>
          <a:p>
            <a:pPr>
              <a:buNone/>
            </a:pPr>
            <a:r>
              <a:rPr lang="en-IN" dirty="0" smtClean="0"/>
              <a:t>In the survey conducted by the ISPOS 95% of the respondents said that public libraries are important for the welfare of the society. And the survey conducted by the IMRB revealed that about 60% respondents were of the view that lack of a public library in the city or locality will constitute a major loss to them.</a:t>
            </a:r>
          </a:p>
        </p:txBody>
      </p:sp>
    </p:spTree>
    <p:extLst>
      <p:ext uri="{BB962C8B-B14F-4D97-AF65-F5344CB8AC3E}">
        <p14:creationId xmlns:p14="http://schemas.microsoft.com/office/powerpoint/2010/main" val="36895302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RRRLF Scheme: Assistance Towards Collection and Compilation of Library Statistics</a:t>
            </a:r>
            <a:endParaRPr lang="en-IN" dirty="0"/>
          </a:p>
        </p:txBody>
      </p:sp>
      <p:sp>
        <p:nvSpPr>
          <p:cNvPr id="3" name="Content Placeholder 2"/>
          <p:cNvSpPr>
            <a:spLocks noGrp="1"/>
          </p:cNvSpPr>
          <p:nvPr>
            <p:ph idx="1"/>
          </p:nvPr>
        </p:nvSpPr>
        <p:spPr/>
        <p:txBody>
          <a:bodyPr/>
          <a:lstStyle/>
          <a:p>
            <a:r>
              <a:rPr lang="en-IN" dirty="0" smtClean="0"/>
              <a:t>The objective of the scheme is to collect annual statistics of public library services through library associations and other such suitable agencies by paying grant to the institution/association.</a:t>
            </a:r>
          </a:p>
          <a:p>
            <a:endParaRPr lang="en-IN" dirty="0" smtClean="0"/>
          </a:p>
          <a:p>
            <a:r>
              <a:rPr lang="en-IN" dirty="0" smtClean="0"/>
              <a:t>The scheme is nearly defunct as no expenditure has been recorded under it in the Annual Report 2018-19 and in earlier reports of activities of this organisation</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How the Data Collected through Two Major Statistical Operations Could be Used?</a:t>
            </a:r>
            <a:endParaRPr lang="en-IN" dirty="0"/>
          </a:p>
        </p:txBody>
      </p:sp>
      <p:sp>
        <p:nvSpPr>
          <p:cNvPr id="3" name="Content Placeholder 2"/>
          <p:cNvSpPr>
            <a:spLocks noGrp="1"/>
          </p:cNvSpPr>
          <p:nvPr>
            <p:ph idx="1"/>
          </p:nvPr>
        </p:nvSpPr>
        <p:spPr/>
        <p:txBody>
          <a:bodyPr>
            <a:normAutofit/>
          </a:bodyPr>
          <a:lstStyle/>
          <a:p>
            <a:pPr>
              <a:buNone/>
            </a:pPr>
            <a:endParaRPr lang="en-IN" dirty="0" smtClean="0"/>
          </a:p>
          <a:p>
            <a:r>
              <a:rPr lang="en-IN" dirty="0" smtClean="0"/>
              <a:t> Census of India 2021: Household/ House listing Schedule </a:t>
            </a:r>
          </a:p>
          <a:p>
            <a:r>
              <a:rPr lang="en-IN" dirty="0" smtClean="0"/>
              <a:t>  Economic Census: Establishment Survey (Seventh Economic Census   is presently underway)</a:t>
            </a:r>
          </a:p>
          <a:p>
            <a:endParaRPr lang="en-IN" dirty="0" smtClean="0"/>
          </a:p>
          <a:p>
            <a:pPr>
              <a:buNone/>
            </a:pPr>
            <a:r>
              <a:rPr lang="en-IN" dirty="0" smtClean="0"/>
              <a:t>The Unit Level Data Collected through these two operations can be explored. A slight modification in the data collection instrument can yield good result.</a:t>
            </a:r>
          </a:p>
        </p:txBody>
      </p:sp>
    </p:spTree>
    <p:extLst>
      <p:ext uri="{BB962C8B-B14F-4D97-AF65-F5344CB8AC3E}">
        <p14:creationId xmlns:p14="http://schemas.microsoft.com/office/powerpoint/2010/main" val="2198230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 How Many Librarians Are Working in India?</a:t>
            </a:r>
            <a:endParaRPr lang="en-IN" dirty="0"/>
          </a:p>
        </p:txBody>
      </p:sp>
      <p:sp>
        <p:nvSpPr>
          <p:cNvPr id="3" name="Content Placeholder 2"/>
          <p:cNvSpPr>
            <a:spLocks noGrp="1"/>
          </p:cNvSpPr>
          <p:nvPr>
            <p:ph idx="1"/>
          </p:nvPr>
        </p:nvSpPr>
        <p:spPr/>
        <p:txBody>
          <a:bodyPr>
            <a:normAutofit/>
          </a:bodyPr>
          <a:lstStyle/>
          <a:p>
            <a:pPr>
              <a:buNone/>
            </a:pPr>
            <a:endParaRPr lang="en-IN" dirty="0" smtClean="0"/>
          </a:p>
          <a:p>
            <a:pPr>
              <a:buNone/>
            </a:pPr>
            <a:r>
              <a:rPr lang="en-IN" dirty="0" smtClean="0"/>
              <a:t>One Need to Examine the Structure of National Classification of Occupations.</a:t>
            </a:r>
          </a:p>
          <a:p>
            <a:pPr>
              <a:buNone/>
            </a:pPr>
            <a:endParaRPr lang="en-IN" dirty="0" smtClean="0"/>
          </a:p>
          <a:p>
            <a:r>
              <a:rPr lang="en-IN" dirty="0" smtClean="0"/>
              <a:t>Librarians are clubbed with museum and archive workers.</a:t>
            </a:r>
          </a:p>
          <a:p>
            <a:r>
              <a:rPr lang="en-IN" dirty="0" smtClean="0"/>
              <a:t>As a result it becomes difficult to get a disaggregated view of the number of librarians working in the country.</a:t>
            </a:r>
          </a:p>
          <a:p>
            <a:endParaRPr lang="en-IN" dirty="0" smtClean="0"/>
          </a:p>
        </p:txBody>
      </p:sp>
    </p:spTree>
    <p:extLst>
      <p:ext uri="{BB962C8B-B14F-4D97-AF65-F5344CB8AC3E}">
        <p14:creationId xmlns:p14="http://schemas.microsoft.com/office/powerpoint/2010/main" val="545908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532</TotalTime>
  <Words>933</Words>
  <Application>Microsoft Office PowerPoint</Application>
  <PresentationFormat>Widescreen</PresentationFormat>
  <Paragraphs>73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Is it Possible to Create a Public Library Map for India: A Discussion of Issues  by P R Goswami</vt:lpstr>
      <vt:lpstr>Library Map of the World(LMW): IFLA Project</vt:lpstr>
      <vt:lpstr>Advisory Committee for Libraries, 1959</vt:lpstr>
      <vt:lpstr>Five Year Plan Started in 1952: Data Collection from the Field</vt:lpstr>
      <vt:lpstr>Recent Library Surveys</vt:lpstr>
      <vt:lpstr>Two Recent Surveys Conducted During 2017 and 2018</vt:lpstr>
      <vt:lpstr>RRRLF Scheme: Assistance Towards Collection and Compilation of Library Statistics</vt:lpstr>
      <vt:lpstr>How the Data Collected through Two Major Statistical Operations Could be Used?</vt:lpstr>
      <vt:lpstr> How Many Librarians Are Working in India?</vt:lpstr>
      <vt:lpstr>Why Library Statistics is Important?</vt:lpstr>
      <vt:lpstr>Time Use Survey: NSSO (Planned for the Period January- December 2019)</vt:lpstr>
      <vt:lpstr>Concluding Remarks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Government Libraries and Librarianship: Present Status and Future Trends</dc:title>
  <dc:creator>PR Goswami</dc:creator>
  <cp:lastModifiedBy>Dinesh</cp:lastModifiedBy>
  <cp:revision>64</cp:revision>
  <dcterms:created xsi:type="dcterms:W3CDTF">2018-02-04T07:18:55Z</dcterms:created>
  <dcterms:modified xsi:type="dcterms:W3CDTF">2020-09-14T10:59:19Z</dcterms:modified>
</cp:coreProperties>
</file>